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67" r:id="rId4"/>
    <p:sldId id="265" r:id="rId5"/>
    <p:sldId id="260" r:id="rId6"/>
    <p:sldId id="262" r:id="rId7"/>
    <p:sldId id="264" r:id="rId8"/>
    <p:sldId id="270" r:id="rId9"/>
    <p:sldId id="269" r:id="rId10"/>
    <p:sldId id="266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drienne rashford" initials="ar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60" d="100"/>
          <a:sy n="60" d="100"/>
        </p:scale>
        <p:origin x="-246" y="-83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851AE2-A59B-4C8E-B6B9-E4A67C883C45}" type="datetimeFigureOut">
              <a:rPr lang="en-AU" smtClean="0"/>
              <a:t>23/01/2015</a:t>
            </a:fld>
            <a:endParaRPr lang="en-A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A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F5EA7A-45D9-490E-B80F-5C424CE5CA2D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3144904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GB"/>
              <a:t>World Health Organization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fld id="{9D18077B-3E13-4738-A6F9-969C729AD7F8}" type="datetime3">
              <a:rPr lang="en-GB"/>
              <a:pPr/>
              <a:t>23 January, 2015</a:t>
            </a:fld>
            <a:endParaRPr lang="en-GB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CC08AE-0E61-423D-8ACC-0CB9B3E8337D}" type="slidenum">
              <a:rPr lang="en-GB"/>
              <a:pPr/>
              <a:t>1</a:t>
            </a:fld>
            <a:endParaRPr lang="en-GB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algn="l" rtl="0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09977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6B30-5742-4CD0-9501-1A6CD61A7B5C}" type="datetimeFigureOut">
              <a:rPr lang="en-AU" smtClean="0"/>
              <a:t>23/01/2015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4141-18CE-4538-8D02-08217B5143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57736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6B30-5742-4CD0-9501-1A6CD61A7B5C}" type="datetimeFigureOut">
              <a:rPr lang="en-AU" smtClean="0"/>
              <a:t>23/01/2015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4141-18CE-4538-8D02-08217B5143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0435606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6B30-5742-4CD0-9501-1A6CD61A7B5C}" type="datetimeFigureOut">
              <a:rPr lang="en-AU" smtClean="0"/>
              <a:t>23/01/2015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4141-18CE-4538-8D02-08217B5143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618717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6B30-5742-4CD0-9501-1A6CD61A7B5C}" type="datetimeFigureOut">
              <a:rPr lang="en-AU" smtClean="0"/>
              <a:t>23/01/2015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4141-18CE-4538-8D02-08217B5143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556920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6B30-5742-4CD0-9501-1A6CD61A7B5C}" type="datetimeFigureOut">
              <a:rPr lang="en-AU" smtClean="0"/>
              <a:t>23/01/2015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4141-18CE-4538-8D02-08217B5143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8557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6B30-5742-4CD0-9501-1A6CD61A7B5C}" type="datetimeFigureOut">
              <a:rPr lang="en-AU" smtClean="0"/>
              <a:t>23/01/2015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4141-18CE-4538-8D02-08217B5143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25201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6B30-5742-4CD0-9501-1A6CD61A7B5C}" type="datetimeFigureOut">
              <a:rPr lang="en-AU" smtClean="0"/>
              <a:t>23/01/2015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4141-18CE-4538-8D02-08217B5143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214992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6B30-5742-4CD0-9501-1A6CD61A7B5C}" type="datetimeFigureOut">
              <a:rPr lang="en-AU" smtClean="0"/>
              <a:t>23/01/2015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4141-18CE-4538-8D02-08217B5143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685166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6B30-5742-4CD0-9501-1A6CD61A7B5C}" type="datetimeFigureOut">
              <a:rPr lang="en-AU" smtClean="0"/>
              <a:t>23/01/2015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4141-18CE-4538-8D02-08217B5143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598427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6B30-5742-4CD0-9501-1A6CD61A7B5C}" type="datetimeFigureOut">
              <a:rPr lang="en-AU" smtClean="0"/>
              <a:t>23/01/2015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4141-18CE-4538-8D02-08217B5143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7062967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A06B30-5742-4CD0-9501-1A6CD61A7B5C}" type="datetimeFigureOut">
              <a:rPr lang="en-AU" smtClean="0"/>
              <a:t>23/01/2015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F64141-18CE-4538-8D02-08217B5143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8388372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A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AU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A06B30-5742-4CD0-9501-1A6CD61A7B5C}" type="datetimeFigureOut">
              <a:rPr lang="en-AU" smtClean="0"/>
              <a:t>23/01/2015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F64141-18CE-4538-8D02-08217B51437A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90181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image" Target="../media/image1.wmf"/><Relationship Id="rId7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.jpg"/><Relationship Id="rId5" Type="http://schemas.openxmlformats.org/officeDocument/2006/relationships/image" Target="../media/image3.jpg"/><Relationship Id="rId4" Type="http://schemas.openxmlformats.org/officeDocument/2006/relationships/image" Target="../media/image2.jp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g"/><Relationship Id="rId3" Type="http://schemas.openxmlformats.org/officeDocument/2006/relationships/oleObject" Target="../embeddings/oleObject1.bin"/><Relationship Id="rId7" Type="http://schemas.openxmlformats.org/officeDocument/2006/relationships/image" Target="../media/image4.jpg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jpg"/><Relationship Id="rId5" Type="http://schemas.openxmlformats.org/officeDocument/2006/relationships/image" Target="../media/image2.jpg"/><Relationship Id="rId4" Type="http://schemas.openxmlformats.org/officeDocument/2006/relationships/image" Target="../media/image7.emf"/><Relationship Id="rId9" Type="http://schemas.openxmlformats.org/officeDocument/2006/relationships/image" Target="../media/image6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jpg"/><Relationship Id="rId5" Type="http://schemas.openxmlformats.org/officeDocument/2006/relationships/image" Target="../media/image5.jpg"/><Relationship Id="rId4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91" name="Rectangle 7"/>
          <p:cNvSpPr>
            <a:spLocks noChangeArrowheads="1"/>
          </p:cNvSpPr>
          <p:nvPr/>
        </p:nvSpPr>
        <p:spPr bwMode="auto">
          <a:xfrm>
            <a:off x="1524000" y="1"/>
            <a:ext cx="9144000" cy="6858001"/>
          </a:xfrm>
          <a:prstGeom prst="rect">
            <a:avLst/>
          </a:prstGeom>
          <a:solidFill>
            <a:srgbClr val="1E7FB8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0147" tIns="40074" rIns="80147" bIns="40074" anchor="ctr"/>
          <a:lstStyle/>
          <a:p>
            <a:endParaRPr lang="en-GB"/>
          </a:p>
        </p:txBody>
      </p:sp>
      <p:pic>
        <p:nvPicPr>
          <p:cNvPr id="246789" name="Picture 5" descr="WHO-EN-white-H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83351" y="5906794"/>
            <a:ext cx="2381238" cy="77644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6792" name="Rectangle 8"/>
          <p:cNvSpPr>
            <a:spLocks noChangeArrowheads="1"/>
          </p:cNvSpPr>
          <p:nvPr/>
        </p:nvSpPr>
        <p:spPr bwMode="auto">
          <a:xfrm>
            <a:off x="2190525" y="1133161"/>
            <a:ext cx="7810952" cy="104677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6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lnSpc>
                <a:spcPct val="85000"/>
              </a:lnSpc>
            </a:pPr>
            <a:r>
              <a:rPr lang="en-GB" sz="5400" b="1" dirty="0" smtClean="0">
                <a:solidFill>
                  <a:schemeClr val="bg1"/>
                </a:solidFill>
              </a:rPr>
              <a:t>Conclusions </a:t>
            </a:r>
          </a:p>
          <a:p>
            <a:pPr>
              <a:lnSpc>
                <a:spcPct val="85000"/>
              </a:lnSpc>
            </a:pPr>
            <a:r>
              <a:rPr lang="en-GB" sz="5400" b="1" dirty="0" smtClean="0">
                <a:solidFill>
                  <a:schemeClr val="bg1"/>
                </a:solidFill>
              </a:rPr>
              <a:t>and </a:t>
            </a:r>
          </a:p>
          <a:p>
            <a:pPr>
              <a:lnSpc>
                <a:spcPct val="85000"/>
              </a:lnSpc>
            </a:pPr>
            <a:r>
              <a:rPr lang="en-GB" sz="5400" b="1" dirty="0" smtClean="0">
                <a:solidFill>
                  <a:schemeClr val="bg1"/>
                </a:solidFill>
              </a:rPr>
              <a:t>Next steps</a:t>
            </a: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171" y="5464514"/>
            <a:ext cx="2194570" cy="1393486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171" y="935807"/>
            <a:ext cx="2170160" cy="2685697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171" y="2898041"/>
            <a:ext cx="2170161" cy="1397159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89172" y="4295200"/>
            <a:ext cx="2188935" cy="1169315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470397" y="-37667"/>
            <a:ext cx="2188935" cy="1415298"/>
          </a:xfrm>
          <a:prstGeom prst="rect">
            <a:avLst/>
          </a:prstGeom>
        </p:spPr>
      </p:pic>
      <p:sp>
        <p:nvSpPr>
          <p:cNvPr id="10" name="Rectangle 8"/>
          <p:cNvSpPr>
            <a:spLocks noChangeArrowheads="1"/>
          </p:cNvSpPr>
          <p:nvPr/>
        </p:nvSpPr>
        <p:spPr bwMode="auto">
          <a:xfrm>
            <a:off x="2125366" y="2792129"/>
            <a:ext cx="5864323" cy="1046770"/>
          </a:xfrm>
          <a:prstGeom prst="rect">
            <a:avLst/>
          </a:prstGeom>
          <a:noFill/>
          <a:ln>
            <a:noFill/>
          </a:ln>
          <a:effectLst>
            <a:outerShdw dist="28398" dir="3806097" algn="ctr" rotWithShape="0">
              <a:srgbClr val="000066"/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 anchor="ctr"/>
          <a:lstStyle/>
          <a:p>
            <a:pPr>
              <a:lnSpc>
                <a:spcPct val="85000"/>
              </a:lnSpc>
            </a:pPr>
            <a:endParaRPr lang="en-GB" sz="3200" dirty="0">
              <a:solidFill>
                <a:schemeClr val="bg1"/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2073925" y="2911722"/>
            <a:ext cx="5410971" cy="1050427"/>
          </a:xfrm>
          <a:prstGeom prst="rect">
            <a:avLst/>
          </a:prstGeom>
          <a:noFill/>
        </p:spPr>
        <p:txBody>
          <a:bodyPr wrap="square" lIns="80147" tIns="40074" rIns="80147" bIns="40074" rtlCol="0">
            <a:spAutoFit/>
          </a:bodyPr>
          <a:lstStyle/>
          <a:p>
            <a:r>
              <a:rPr lang="en-GB" sz="2100" b="1" dirty="0">
                <a:solidFill>
                  <a:schemeClr val="bg1"/>
                </a:solidFill>
              </a:rPr>
              <a:t>EVD Preparedness Meeting: </a:t>
            </a:r>
          </a:p>
          <a:p>
            <a:r>
              <a:rPr lang="en-GB" sz="2100" b="1" dirty="0" smtClean="0">
                <a:solidFill>
                  <a:schemeClr val="bg1"/>
                </a:solidFill>
              </a:rPr>
              <a:t> </a:t>
            </a:r>
            <a:endParaRPr lang="en-GB" sz="2100" b="1" dirty="0">
              <a:solidFill>
                <a:schemeClr val="bg1"/>
              </a:solidFill>
            </a:endParaRPr>
          </a:p>
          <a:p>
            <a:r>
              <a:rPr lang="en-GB" sz="2100" b="1" dirty="0">
                <a:solidFill>
                  <a:schemeClr val="bg1"/>
                </a:solidFill>
              </a:rPr>
              <a:t>14-16 January 2015</a:t>
            </a:r>
          </a:p>
        </p:txBody>
      </p:sp>
    </p:spTree>
    <p:extLst>
      <p:ext uri="{BB962C8B-B14F-4D97-AF65-F5344CB8AC3E}">
        <p14:creationId xmlns:p14="http://schemas.microsoft.com/office/powerpoint/2010/main" val="1967591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851" y="302792"/>
            <a:ext cx="7772400" cy="1470025"/>
          </a:xfrm>
        </p:spPr>
        <p:txBody>
          <a:bodyPr>
            <a:normAutofit/>
          </a:bodyPr>
          <a:lstStyle/>
          <a:p>
            <a:r>
              <a:rPr lang="en-GB" dirty="0" smtClean="0"/>
              <a:t>Questions?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3712" y="2276871"/>
            <a:ext cx="6400800" cy="3334219"/>
          </a:xfrm>
        </p:spPr>
        <p:txBody>
          <a:bodyPr>
            <a:normAutofit/>
          </a:bodyPr>
          <a:lstStyle/>
          <a:p>
            <a:pPr marL="914400" lvl="1" indent="-457200" algn="l">
              <a:buFont typeface="Wingdings" panose="05000000000000000000" pitchFamily="2" charset="2"/>
              <a:buChar char="Ø"/>
            </a:pPr>
            <a:endParaRPr lang="en-GB" dirty="0" smtClean="0">
              <a:solidFill>
                <a:schemeClr val="tx1"/>
              </a:solidFill>
            </a:endParaRP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endParaRPr lang="en-GB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524000" y="0"/>
            <a:ext cx="1296144" cy="6858000"/>
          </a:xfrm>
          <a:prstGeom prst="rect">
            <a:avLst/>
          </a:prstGeom>
          <a:solidFill>
            <a:srgbClr val="00B0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372" y="5065228"/>
            <a:ext cx="1298505" cy="8640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72816"/>
            <a:ext cx="1296144" cy="16995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327" y="3463088"/>
            <a:ext cx="1309687" cy="8715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748" y="4334624"/>
            <a:ext cx="1304649" cy="7306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418" y="888520"/>
            <a:ext cx="1288412" cy="88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801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731365" y="191026"/>
            <a:ext cx="7772400" cy="1139642"/>
          </a:xfrm>
        </p:spPr>
        <p:txBody>
          <a:bodyPr>
            <a:normAutofit/>
          </a:bodyPr>
          <a:lstStyle/>
          <a:p>
            <a:r>
              <a:rPr lang="en-GB" dirty="0" smtClean="0"/>
              <a:t>Summary of discussions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3711" y="1571224"/>
            <a:ext cx="8422125" cy="4984122"/>
          </a:xfrm>
        </p:spPr>
        <p:txBody>
          <a:bodyPr>
            <a:normAutofit fontScale="92500" lnSpcReduction="20000"/>
          </a:bodyPr>
          <a:lstStyle/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2600" dirty="0"/>
              <a:t>Proactive engagement of </a:t>
            </a:r>
            <a:r>
              <a:rPr lang="en-GB" sz="2600" b="1" dirty="0" smtClean="0"/>
              <a:t>governments, WHO and partners</a:t>
            </a:r>
            <a:r>
              <a:rPr lang="en-GB" sz="2600" dirty="0" smtClean="0"/>
              <a:t> for EVD Preparedness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2600" dirty="0" smtClean="0"/>
              <a:t>Good assessment of the situation thanks to an agreed checklist, the joint missions and the publication of the reports.  </a:t>
            </a:r>
            <a:endParaRPr lang="en-GB" sz="2600" dirty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2600" dirty="0" smtClean="0"/>
              <a:t>Need to maintain </a:t>
            </a:r>
            <a:r>
              <a:rPr lang="en-GB" sz="2600" dirty="0"/>
              <a:t>the holistic view that EVD preparedness builds on </a:t>
            </a:r>
            <a:r>
              <a:rPr lang="en-GB" sz="2600" b="1" dirty="0"/>
              <a:t>IHR core capacities </a:t>
            </a:r>
            <a:r>
              <a:rPr lang="en-GB" sz="2600" dirty="0"/>
              <a:t>and contributes to </a:t>
            </a:r>
            <a:r>
              <a:rPr lang="en-GB" sz="2600" b="1" dirty="0"/>
              <a:t>health systems strengthening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2600" dirty="0" smtClean="0"/>
              <a:t>Common agreement that </a:t>
            </a:r>
            <a:r>
              <a:rPr lang="en-GB" sz="2600" b="1" dirty="0"/>
              <a:t>gaps </a:t>
            </a:r>
            <a:r>
              <a:rPr lang="en-GB" sz="2600" b="1" dirty="0" smtClean="0"/>
              <a:t>remain </a:t>
            </a:r>
            <a:r>
              <a:rPr lang="en-GB" sz="2600" dirty="0" smtClean="0"/>
              <a:t>especially</a:t>
            </a:r>
            <a:endParaRPr lang="en-GB" sz="2600" dirty="0"/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GB" sz="2600" dirty="0" smtClean="0"/>
              <a:t>Multi-sectoral coordination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fr-CH" sz="2600" dirty="0"/>
              <a:t>Engagement of </a:t>
            </a:r>
            <a:r>
              <a:rPr lang="fr-CH" sz="2600" dirty="0" err="1"/>
              <a:t>communities</a:t>
            </a:r>
            <a:r>
              <a:rPr lang="fr-CH" sz="2600" dirty="0"/>
              <a:t> </a:t>
            </a:r>
            <a:endParaRPr lang="en-GB" sz="2600" dirty="0"/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GB" sz="2600" dirty="0" smtClean="0"/>
              <a:t>Infection prevention and control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GB" sz="2600" dirty="0" smtClean="0"/>
              <a:t>Contact tracing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r>
              <a:rPr lang="en-GB" sz="2600" dirty="0" smtClean="0"/>
              <a:t>Logistics</a:t>
            </a:r>
            <a:endParaRPr lang="en-GB" sz="2600" dirty="0"/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sz="2600" dirty="0" smtClean="0"/>
              <a:t>Some </a:t>
            </a:r>
            <a:r>
              <a:rPr lang="en-GB" sz="2600" dirty="0"/>
              <a:t>countries benefit from more support than others</a:t>
            </a:r>
          </a:p>
          <a:p>
            <a:pPr marL="914400" lvl="1" indent="-457200" algn="l">
              <a:buFont typeface="Wingdings" panose="05000000000000000000" pitchFamily="2" charset="2"/>
              <a:buChar char="Ø"/>
            </a:pPr>
            <a:endParaRPr lang="en-GB" dirty="0" smtClean="0">
              <a:solidFill>
                <a:schemeClr val="tx1"/>
              </a:solidFill>
            </a:endParaRPr>
          </a:p>
          <a:p>
            <a:pPr lvl="1" algn="l"/>
            <a:endParaRPr lang="en-GB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524000" y="0"/>
            <a:ext cx="1296144" cy="6858000"/>
          </a:xfrm>
          <a:prstGeom prst="rect">
            <a:avLst/>
          </a:prstGeom>
          <a:solidFill>
            <a:srgbClr val="00B0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372" y="5065228"/>
            <a:ext cx="1298505" cy="8640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72816"/>
            <a:ext cx="1296144" cy="16995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327" y="3463088"/>
            <a:ext cx="1309687" cy="8715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748" y="4334624"/>
            <a:ext cx="1304649" cy="7306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418" y="888520"/>
            <a:ext cx="1288412" cy="88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67547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 txBox="1">
            <a:spLocks/>
          </p:cNvSpPr>
          <p:nvPr/>
        </p:nvSpPr>
        <p:spPr>
          <a:xfrm>
            <a:off x="1129425" y="188640"/>
            <a:ext cx="10960457" cy="884297"/>
          </a:xfrm>
          <a:prstGeom prst="rect">
            <a:avLst/>
          </a:prstGeom>
        </p:spPr>
        <p:txBody>
          <a:bodyPr vert="horz" lIns="104306" tIns="52153" rIns="104306" bIns="52153" rtlCol="0" anchor="ctr">
            <a:normAutofit fontScale="62500" lnSpcReduction="20000"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4600" dirty="0" smtClean="0"/>
              <a:t>Gaps &amp; Progress in 14 Countries</a:t>
            </a:r>
          </a:p>
          <a:p>
            <a:r>
              <a:rPr lang="en-GB" sz="4600" dirty="0" smtClean="0"/>
              <a:t>Consolidated checklist – Status after each mission</a:t>
            </a:r>
            <a:endParaRPr lang="en-GB" sz="4600" dirty="0"/>
          </a:p>
        </p:txBody>
      </p:sp>
      <p:graphicFrame>
        <p:nvGraphicFramePr>
          <p:cNvPr id="2" name="Object 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30917916"/>
              </p:ext>
            </p:extLst>
          </p:nvPr>
        </p:nvGraphicFramePr>
        <p:xfrm>
          <a:off x="1728191" y="1196752"/>
          <a:ext cx="10053076" cy="48341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Worksheet" r:id="rId3" imgW="20164313" imgH="11239494" progId="Excel.Sheet.12">
                  <p:embed/>
                </p:oleObj>
              </mc:Choice>
              <mc:Fallback>
                <p:oleObj name="Worksheet" r:id="rId3" imgW="20164313" imgH="1123949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728191" y="1196752"/>
                        <a:ext cx="10053076" cy="483410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3" name="Group 2"/>
          <p:cNvGrpSpPr/>
          <p:nvPr/>
        </p:nvGrpSpPr>
        <p:grpSpPr>
          <a:xfrm>
            <a:off x="0" y="0"/>
            <a:ext cx="1309687" cy="6858000"/>
            <a:chOff x="207351" y="43352"/>
            <a:chExt cx="1309687" cy="6858000"/>
          </a:xfrm>
        </p:grpSpPr>
        <p:sp>
          <p:nvSpPr>
            <p:cNvPr id="9" name="Rectangle 8"/>
            <p:cNvSpPr/>
            <p:nvPr/>
          </p:nvSpPr>
          <p:spPr>
            <a:xfrm>
              <a:off x="216024" y="43352"/>
              <a:ext cx="1296144" cy="6858000"/>
            </a:xfrm>
            <a:prstGeom prst="rect">
              <a:avLst/>
            </a:prstGeom>
            <a:solidFill>
              <a:srgbClr val="00B0F0"/>
            </a:solidFill>
            <a:ln w="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0" name="Picture 9"/>
            <p:cNvPicPr>
              <a:picLocks noChangeAspect="1"/>
            </p:cNvPicPr>
            <p:nvPr/>
          </p:nvPicPr>
          <p:blipFill>
            <a:blip r:embed="rId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2396" y="5108580"/>
              <a:ext cx="1298505" cy="864096"/>
            </a:xfrm>
            <a:prstGeom prst="rect">
              <a:avLst/>
            </a:prstGeom>
          </p:spPr>
        </p:pic>
        <p:pic>
          <p:nvPicPr>
            <p:cNvPr id="11" name="Picture 10"/>
            <p:cNvPicPr>
              <a:picLocks noChangeAspect="1"/>
            </p:cNvPicPr>
            <p:nvPr/>
          </p:nvPicPr>
          <p:blipFill>
            <a:blip r:embed="rId6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6024" y="1816168"/>
              <a:ext cx="1296144" cy="1699536"/>
            </a:xfrm>
            <a:prstGeom prst="rect">
              <a:avLst/>
            </a:prstGeom>
          </p:spPr>
        </p:pic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7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07351" y="3506440"/>
              <a:ext cx="1309687" cy="871537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8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1772" y="4377976"/>
              <a:ext cx="1304649" cy="730604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9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17442" y="931872"/>
              <a:ext cx="1288412" cy="88429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213029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98851" y="302792"/>
            <a:ext cx="8688804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WHO and Partners fully engaged with countries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74277" y="1992923"/>
            <a:ext cx="8838682" cy="4683401"/>
          </a:xfrm>
        </p:spPr>
        <p:txBody>
          <a:bodyPr>
            <a:normAutofit fontScale="92500"/>
          </a:bodyPr>
          <a:lstStyle/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GB" sz="2400" dirty="0" smtClean="0"/>
              <a:t>Built on </a:t>
            </a:r>
            <a:r>
              <a:rPr lang="en-GB" sz="2400" dirty="0"/>
              <a:t>the achievements of the </a:t>
            </a:r>
            <a:r>
              <a:rPr lang="en-GB" sz="2400" dirty="0" smtClean="0"/>
              <a:t>8 Oct. Brazzaville meeting and the consolidated checklist during the Preparedness assessment </a:t>
            </a:r>
            <a:r>
              <a:rPr lang="en-GB" sz="2400" dirty="0"/>
              <a:t>missions </a:t>
            </a:r>
            <a:endParaRPr lang="en-GB" sz="2400" dirty="0" smtClean="0"/>
          </a:p>
          <a:p>
            <a:pPr lvl="2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GB" sz="2200" dirty="0" smtClean="0"/>
              <a:t>14 missions of 5-7 days with 10-15 people in 12 weeks</a:t>
            </a:r>
            <a:endParaRPr lang="en-GB" sz="2200" b="1" dirty="0">
              <a:solidFill>
                <a:srgbClr val="FF0000"/>
              </a:solidFill>
            </a:endParaRPr>
          </a:p>
          <a:p>
            <a:pPr lvl="2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GB" sz="2200" dirty="0"/>
              <a:t>Dashboard for monitoring developed</a:t>
            </a:r>
          </a:p>
          <a:p>
            <a:pPr lvl="2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GB" sz="2200" dirty="0" smtClean="0"/>
              <a:t>Efforts underway to revise and cost national plans  and coordinate among partners</a:t>
            </a:r>
          </a:p>
          <a:p>
            <a:pPr lvl="2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CH" sz="2200" dirty="0"/>
              <a:t>Documentation, guidelines, training </a:t>
            </a:r>
            <a:r>
              <a:rPr lang="fr-CH" sz="2200" dirty="0" err="1" smtClean="0"/>
              <a:t>available</a:t>
            </a:r>
            <a:r>
              <a:rPr lang="fr-CH" sz="2200" dirty="0" smtClean="0"/>
              <a:t> </a:t>
            </a:r>
            <a:r>
              <a:rPr lang="fr-CH" sz="2200" dirty="0" err="1" smtClean="0"/>
              <a:t>from</a:t>
            </a:r>
            <a:r>
              <a:rPr lang="fr-CH" sz="2200" dirty="0" smtClean="0"/>
              <a:t> WHO</a:t>
            </a:r>
          </a:p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CH" sz="2400" dirty="0" err="1" smtClean="0"/>
              <a:t>Redeployment</a:t>
            </a:r>
            <a:r>
              <a:rPr lang="fr-CH" sz="2400" dirty="0" smtClean="0"/>
              <a:t> </a:t>
            </a:r>
            <a:r>
              <a:rPr lang="fr-CH" sz="2400" dirty="0"/>
              <a:t>of staff in countries </a:t>
            </a:r>
          </a:p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CH" sz="2400" dirty="0"/>
              <a:t>Provision of </a:t>
            </a:r>
            <a:r>
              <a:rPr lang="fr-CH" sz="2400" dirty="0" err="1"/>
              <a:t>material</a:t>
            </a:r>
            <a:endParaRPr lang="fr-CH" sz="2400" dirty="0"/>
          </a:p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CH" sz="2400" dirty="0"/>
              <a:t>Financial </a:t>
            </a:r>
            <a:r>
              <a:rPr lang="fr-CH" sz="2400" dirty="0" err="1"/>
              <a:t>committment</a:t>
            </a:r>
            <a:r>
              <a:rPr lang="fr-CH" sz="2400" dirty="0"/>
              <a:t> </a:t>
            </a:r>
          </a:p>
          <a:p>
            <a:pPr lvl="1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CH" sz="2400" dirty="0" err="1"/>
              <a:t>Strong</a:t>
            </a:r>
            <a:r>
              <a:rPr lang="fr-CH" sz="2400" dirty="0"/>
              <a:t> </a:t>
            </a:r>
            <a:r>
              <a:rPr lang="fr-CH" sz="2400" dirty="0" err="1"/>
              <a:t>commitment</a:t>
            </a:r>
            <a:r>
              <a:rPr lang="fr-CH" sz="2400" dirty="0"/>
              <a:t> to </a:t>
            </a:r>
            <a:r>
              <a:rPr lang="fr-CH" sz="2400" dirty="0" err="1"/>
              <a:t>principles</a:t>
            </a:r>
            <a:r>
              <a:rPr lang="fr-CH" sz="2400" dirty="0"/>
              <a:t> of effective </a:t>
            </a:r>
            <a:r>
              <a:rPr lang="fr-CH" sz="2400" dirty="0" err="1"/>
              <a:t>development</a:t>
            </a:r>
            <a:r>
              <a:rPr lang="fr-CH" sz="2400" dirty="0"/>
              <a:t> cooperation</a:t>
            </a:r>
            <a:endParaRPr lang="en-GB" sz="2400" dirty="0"/>
          </a:p>
          <a:p>
            <a:pPr marL="457200" lvl="2" algn="l">
              <a:spcBef>
                <a:spcPts val="1000"/>
              </a:spcBef>
            </a:pPr>
            <a:endParaRPr lang="en-GB" sz="2200" dirty="0"/>
          </a:p>
          <a:p>
            <a:pPr lvl="2" indent="-457200" algn="l">
              <a:spcBef>
                <a:spcPts val="1000"/>
              </a:spcBef>
              <a:buFont typeface="Wingdings" panose="05000000000000000000" pitchFamily="2" charset="2"/>
              <a:buChar char="Ø"/>
            </a:pPr>
            <a:endParaRPr lang="en-GB" sz="2200" dirty="0" smtClean="0"/>
          </a:p>
          <a:p>
            <a:pPr marL="457200" lvl="2" algn="l">
              <a:spcBef>
                <a:spcPts val="1000"/>
              </a:spcBef>
            </a:pPr>
            <a:endParaRPr lang="en-GB" sz="2200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524000" y="0"/>
            <a:ext cx="1296144" cy="6858000"/>
          </a:xfrm>
          <a:prstGeom prst="rect">
            <a:avLst/>
          </a:prstGeom>
          <a:solidFill>
            <a:srgbClr val="00B0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>
              <a:solidFill>
                <a:prstClr val="white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372" y="5065228"/>
            <a:ext cx="1298505" cy="8640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72816"/>
            <a:ext cx="1296144" cy="16995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327" y="3463088"/>
            <a:ext cx="1309687" cy="8715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748" y="4334624"/>
            <a:ext cx="1304649" cy="7306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418" y="888520"/>
            <a:ext cx="1288412" cy="88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545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171806" y="302791"/>
            <a:ext cx="7772400" cy="1305292"/>
          </a:xfrm>
        </p:spPr>
        <p:txBody>
          <a:bodyPr>
            <a:normAutofit/>
          </a:bodyPr>
          <a:lstStyle/>
          <a:p>
            <a:r>
              <a:rPr lang="en-GB" sz="5400" dirty="0" smtClean="0"/>
              <a:t>WHO commitment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16166" y="1772817"/>
            <a:ext cx="8781393" cy="4696222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/>
              <a:t>Continue leading health coordination and supporting the steering role and ownership of governments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dirty="0" smtClean="0"/>
              <a:t>Maintain </a:t>
            </a:r>
            <a:r>
              <a:rPr lang="en-GB" dirty="0"/>
              <a:t>accountability, monitoring, and evaluation, through the dashboard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dirty="0" smtClean="0"/>
              <a:t>Continue to develop guidance materials and training together with partners</a:t>
            </a:r>
          </a:p>
          <a:p>
            <a:pPr marL="914400" lvl="1" indent="-457200" algn="l">
              <a:buFont typeface="Wingdings" panose="05000000000000000000" pitchFamily="2" charset="2"/>
              <a:buChar char="§"/>
            </a:pPr>
            <a:r>
              <a:rPr lang="en-GB" dirty="0" smtClean="0"/>
              <a:t>Including training on EOC, logistics, rapid response teams, contact tracing…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dirty="0"/>
              <a:t>Ensure supply of PPE </a:t>
            </a:r>
            <a:r>
              <a:rPr lang="en-GB" dirty="0" smtClean="0"/>
              <a:t>for </a:t>
            </a:r>
            <a:r>
              <a:rPr lang="en-GB" dirty="0"/>
              <a:t>countries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dirty="0" smtClean="0"/>
              <a:t>Coordinate with partner UN agencies through regular conference calls, meetings.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dirty="0" smtClean="0"/>
              <a:t>Maintain list of technical partners for well prepared missions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524000" y="0"/>
            <a:ext cx="1296144" cy="6858000"/>
          </a:xfrm>
          <a:prstGeom prst="rect">
            <a:avLst/>
          </a:prstGeom>
          <a:solidFill>
            <a:srgbClr val="00B0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372" y="5065228"/>
            <a:ext cx="1298505" cy="8640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72816"/>
            <a:ext cx="1296144" cy="16995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327" y="3463088"/>
            <a:ext cx="1309687" cy="8715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748" y="4334624"/>
            <a:ext cx="1304649" cy="7306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418" y="888520"/>
            <a:ext cx="1288412" cy="88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26980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825014" y="698577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WHO Commitment</a:t>
            </a:r>
            <a:br>
              <a:rPr lang="en-GB" dirty="0" smtClean="0"/>
            </a:b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038066" y="2459403"/>
            <a:ext cx="8757634" cy="3750441"/>
          </a:xfrm>
        </p:spPr>
        <p:txBody>
          <a:bodyPr>
            <a:normAutofit/>
          </a:bodyPr>
          <a:lstStyle/>
          <a:p>
            <a:pPr algn="l"/>
            <a:r>
              <a:rPr lang="en-GB" b="1" dirty="0" smtClean="0"/>
              <a:t>In collaboration with the national authorities</a:t>
            </a:r>
            <a:r>
              <a:rPr lang="en-GB" dirty="0" smtClean="0"/>
              <a:t>: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dirty="0" smtClean="0"/>
              <a:t>Build capacity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dirty="0" smtClean="0"/>
              <a:t>Immediately and effectively use resources currently committed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dirty="0" smtClean="0"/>
              <a:t>Leverage all available technical resources (consultants, global staff pool)</a:t>
            </a:r>
          </a:p>
          <a:p>
            <a:pPr marL="457200" indent="-457200" algn="l">
              <a:buFont typeface="Wingdings" panose="05000000000000000000" pitchFamily="2" charset="2"/>
              <a:buChar char="Ø"/>
            </a:pPr>
            <a:r>
              <a:rPr lang="en-GB" dirty="0" smtClean="0"/>
              <a:t>Strengthen coordination of partners at country level</a:t>
            </a:r>
            <a:endParaRPr lang="en-GB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GB" dirty="0" smtClean="0">
              <a:solidFill>
                <a:schemeClr val="tx1"/>
              </a:solidFill>
            </a:endParaRPr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524000" y="0"/>
            <a:ext cx="1296144" cy="6858000"/>
          </a:xfrm>
          <a:prstGeom prst="rect">
            <a:avLst/>
          </a:prstGeom>
          <a:solidFill>
            <a:srgbClr val="00B0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372" y="5065228"/>
            <a:ext cx="1298505" cy="8640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72816"/>
            <a:ext cx="1296144" cy="16995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327" y="3463088"/>
            <a:ext cx="1309687" cy="8715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748" y="4334624"/>
            <a:ext cx="1304649" cy="7306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418" y="888520"/>
            <a:ext cx="1288412" cy="884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93447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99121" y="62489"/>
            <a:ext cx="7772400" cy="88429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3712" y="2276872"/>
            <a:ext cx="6400800" cy="3096344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524000" y="0"/>
            <a:ext cx="1296144" cy="6858000"/>
          </a:xfrm>
          <a:prstGeom prst="rect">
            <a:avLst/>
          </a:prstGeom>
          <a:solidFill>
            <a:srgbClr val="00B0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372" y="5065228"/>
            <a:ext cx="1298505" cy="8640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72816"/>
            <a:ext cx="1296144" cy="16995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327" y="3463088"/>
            <a:ext cx="1309687" cy="8715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748" y="4334624"/>
            <a:ext cx="1304649" cy="7306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418" y="888520"/>
            <a:ext cx="1288412" cy="884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158651" y="1416897"/>
            <a:ext cx="8197208" cy="460638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1000"/>
              </a:spcBef>
            </a:pPr>
            <a:r>
              <a:rPr lang="en-GB" sz="2600" b="1" dirty="0" smtClean="0">
                <a:solidFill>
                  <a:srgbClr val="FF0000"/>
                </a:solidFill>
              </a:rPr>
              <a:t>By February:</a:t>
            </a:r>
          </a:p>
          <a:p>
            <a:pPr lvl="1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GB" sz="2600" dirty="0" smtClean="0"/>
              <a:t>Share worksheet with participants for the provision of updated information from regional and country offices</a:t>
            </a:r>
            <a:endParaRPr lang="en-GB" sz="2600" strike="sngStrike" dirty="0" smtClean="0"/>
          </a:p>
          <a:p>
            <a:pPr lvl="1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GB" sz="2600" dirty="0" smtClean="0"/>
              <a:t>Share dashboard with WHO Country Offices for information of national authorities and update based on last activities</a:t>
            </a:r>
          </a:p>
          <a:p>
            <a:pPr lvl="1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CH" sz="2600" dirty="0" err="1" smtClean="0"/>
              <a:t>Recruit</a:t>
            </a:r>
            <a:r>
              <a:rPr lang="fr-CH" sz="2600" dirty="0" smtClean="0"/>
              <a:t> one </a:t>
            </a:r>
            <a:r>
              <a:rPr lang="fr-CH" sz="2600" dirty="0" err="1" smtClean="0"/>
              <a:t>person</a:t>
            </a:r>
            <a:r>
              <a:rPr lang="fr-CH" sz="2600" dirty="0" smtClean="0"/>
              <a:t> in </a:t>
            </a:r>
            <a:r>
              <a:rPr lang="fr-CH" sz="2600" dirty="0" err="1" smtClean="0"/>
              <a:t>each</a:t>
            </a:r>
            <a:r>
              <a:rPr lang="fr-CH" sz="2600" dirty="0" smtClean="0"/>
              <a:t> office to support </a:t>
            </a:r>
            <a:r>
              <a:rPr lang="fr-CH" sz="2600" dirty="0" err="1" smtClean="0"/>
              <a:t>preparedness</a:t>
            </a:r>
            <a:r>
              <a:rPr lang="fr-CH" sz="2600" dirty="0" smtClean="0"/>
              <a:t> coordination</a:t>
            </a:r>
          </a:p>
          <a:p>
            <a:pPr lvl="1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CH" sz="2600" dirty="0" err="1" smtClean="0"/>
              <a:t>Map</a:t>
            </a:r>
            <a:r>
              <a:rPr lang="fr-CH" sz="2600" dirty="0" smtClean="0"/>
              <a:t> </a:t>
            </a:r>
            <a:r>
              <a:rPr lang="fr-CH" sz="2600" dirty="0" err="1" smtClean="0"/>
              <a:t>partner</a:t>
            </a:r>
            <a:r>
              <a:rPr lang="fr-CH" sz="2600" dirty="0" smtClean="0"/>
              <a:t> contributions and intentions </a:t>
            </a:r>
            <a:r>
              <a:rPr lang="fr-CH" sz="2600" dirty="0" err="1" smtClean="0"/>
              <a:t>shared</a:t>
            </a:r>
            <a:r>
              <a:rPr lang="fr-CH" sz="2600" dirty="0" smtClean="0"/>
              <a:t> </a:t>
            </a:r>
            <a:r>
              <a:rPr lang="fr-CH" sz="2600" dirty="0" err="1" smtClean="0"/>
              <a:t>during</a:t>
            </a:r>
            <a:r>
              <a:rPr lang="fr-CH" sz="2600" dirty="0" smtClean="0"/>
              <a:t> the meeting</a:t>
            </a:r>
            <a:endParaRPr lang="en-GB" sz="2600" dirty="0" smtClean="0"/>
          </a:p>
        </p:txBody>
      </p:sp>
    </p:spTree>
    <p:extLst>
      <p:ext uri="{BB962C8B-B14F-4D97-AF65-F5344CB8AC3E}">
        <p14:creationId xmlns:p14="http://schemas.microsoft.com/office/powerpoint/2010/main" val="3821638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99121" y="62489"/>
            <a:ext cx="7772400" cy="88429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3712" y="2276872"/>
            <a:ext cx="6400800" cy="3096344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524000" y="0"/>
            <a:ext cx="1296144" cy="6858000"/>
          </a:xfrm>
          <a:prstGeom prst="rect">
            <a:avLst/>
          </a:prstGeom>
          <a:solidFill>
            <a:srgbClr val="00B0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372" y="5065228"/>
            <a:ext cx="1298505" cy="8640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72816"/>
            <a:ext cx="1296144" cy="16995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327" y="3463088"/>
            <a:ext cx="1309687" cy="8715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748" y="4334624"/>
            <a:ext cx="1304649" cy="7306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418" y="888520"/>
            <a:ext cx="1288412" cy="884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347837" y="1385033"/>
            <a:ext cx="8197208" cy="4734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lvl="1">
              <a:spcBef>
                <a:spcPts val="1000"/>
              </a:spcBef>
            </a:pPr>
            <a:r>
              <a:rPr lang="en-GB" sz="2600" b="1" dirty="0" smtClean="0">
                <a:solidFill>
                  <a:srgbClr val="FF0000"/>
                </a:solidFill>
              </a:rPr>
              <a:t>In the next three months:</a:t>
            </a:r>
          </a:p>
          <a:p>
            <a:pPr lvl="1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GB" sz="2600" dirty="0" smtClean="0"/>
              <a:t>Implement recommendations from this meeting, provide technical support to operationalize country plans</a:t>
            </a:r>
          </a:p>
          <a:p>
            <a:pPr lvl="1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GB" sz="2600" dirty="0" smtClean="0"/>
              <a:t>Organize PST follow-up missions </a:t>
            </a:r>
            <a:r>
              <a:rPr lang="en-GB" sz="2600" dirty="0"/>
              <a:t>with a minimum of 2 weeks </a:t>
            </a:r>
            <a:r>
              <a:rPr lang="en-GB" sz="2600" dirty="0" smtClean="0"/>
              <a:t>notice</a:t>
            </a:r>
          </a:p>
          <a:p>
            <a:pPr lvl="1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GB" sz="2600" dirty="0" smtClean="0"/>
              <a:t>Conduct simulations/exercises involving partners </a:t>
            </a:r>
          </a:p>
          <a:p>
            <a:pPr lvl="1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fr-CH" sz="2600" dirty="0" smtClean="0"/>
              <a:t>Complete provision of PPE to all 14 countries </a:t>
            </a:r>
            <a:endParaRPr lang="en-GB" sz="2600" dirty="0"/>
          </a:p>
          <a:p>
            <a:pPr lvl="1" indent="-457200">
              <a:spcBef>
                <a:spcPts val="1000"/>
              </a:spcBef>
              <a:buFont typeface="Wingdings" panose="05000000000000000000" pitchFamily="2" charset="2"/>
              <a:buChar char="Ø"/>
            </a:pPr>
            <a:r>
              <a:rPr lang="en-GB" sz="2600" dirty="0" smtClean="0"/>
              <a:t>Convene another ‘Take stock’ meeting in approximately 3 months to measure what has been done </a:t>
            </a:r>
          </a:p>
        </p:txBody>
      </p:sp>
    </p:spTree>
    <p:extLst>
      <p:ext uri="{BB962C8B-B14F-4D97-AF65-F5344CB8AC3E}">
        <p14:creationId xmlns:p14="http://schemas.microsoft.com/office/powerpoint/2010/main" val="12275732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020291" y="283213"/>
            <a:ext cx="7772400" cy="884297"/>
          </a:xfrm>
        </p:spPr>
        <p:txBody>
          <a:bodyPr>
            <a:normAutofit fontScale="90000"/>
          </a:bodyPr>
          <a:lstStyle/>
          <a:p>
            <a:r>
              <a:rPr lang="en-GB" dirty="0" smtClean="0"/>
              <a:t>Next steps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03712" y="2276872"/>
            <a:ext cx="6400800" cy="3096344"/>
          </a:xfrm>
        </p:spPr>
        <p:txBody>
          <a:bodyPr/>
          <a:lstStyle/>
          <a:p>
            <a:pPr marL="457200" indent="-457200" algn="l">
              <a:buFont typeface="Wingdings" panose="05000000000000000000" pitchFamily="2" charset="2"/>
              <a:buChar char="Ø"/>
            </a:pPr>
            <a:endParaRPr lang="en-GB" dirty="0" smtClean="0"/>
          </a:p>
          <a:p>
            <a:pPr marL="457200" indent="-457200" algn="l">
              <a:buFont typeface="Wingdings" panose="05000000000000000000" pitchFamily="2" charset="2"/>
              <a:buChar char="Ø"/>
            </a:pPr>
            <a:endParaRPr lang="en-GB" dirty="0"/>
          </a:p>
        </p:txBody>
      </p:sp>
      <p:sp>
        <p:nvSpPr>
          <p:cNvPr id="6" name="Rectangle 5"/>
          <p:cNvSpPr/>
          <p:nvPr/>
        </p:nvSpPr>
        <p:spPr>
          <a:xfrm>
            <a:off x="1524000" y="0"/>
            <a:ext cx="1296144" cy="6858000"/>
          </a:xfrm>
          <a:prstGeom prst="rect">
            <a:avLst/>
          </a:prstGeom>
          <a:solidFill>
            <a:srgbClr val="00B0F0"/>
          </a:solidFill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0372" y="5065228"/>
            <a:ext cx="1298505" cy="864096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4000" y="1772816"/>
            <a:ext cx="1296144" cy="1699536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5327" y="3463088"/>
            <a:ext cx="1309687" cy="87153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19748" y="4334624"/>
            <a:ext cx="1304649" cy="730604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25418" y="888520"/>
            <a:ext cx="1288412" cy="88429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238654" y="1371632"/>
            <a:ext cx="8585483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sz="2400" b="1" dirty="0" smtClean="0">
                <a:solidFill>
                  <a:srgbClr val="FF0000"/>
                </a:solidFill>
              </a:rPr>
              <a:t>Longer term perspective</a:t>
            </a:r>
          </a:p>
          <a:p>
            <a:pPr marL="457200" indent="-457200">
              <a:buFont typeface="Wingdings" panose="05000000000000000000" pitchFamily="2" charset="2"/>
              <a:buChar char="Ø"/>
            </a:pPr>
            <a:r>
              <a:rPr lang="en-GB" sz="2400" dirty="0" smtClean="0"/>
              <a:t>Partners to maintain their commitments and align with national plans through: 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GB" sz="2400" dirty="0" smtClean="0"/>
              <a:t>Technical assistance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GB" sz="2400" dirty="0" smtClean="0"/>
              <a:t>Financial assistance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GB" sz="2400" dirty="0" smtClean="0"/>
              <a:t>Attempt to support </a:t>
            </a:r>
            <a:r>
              <a:rPr lang="en-GB" sz="2400" b="1" dirty="0" smtClean="0"/>
              <a:t>all </a:t>
            </a:r>
            <a:r>
              <a:rPr lang="en-GB" sz="2400" b="1" dirty="0"/>
              <a:t>priority </a:t>
            </a:r>
            <a:r>
              <a:rPr lang="en-GB" sz="2400" dirty="0"/>
              <a:t>countries</a:t>
            </a:r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GB" sz="2400" dirty="0"/>
              <a:t>C</a:t>
            </a:r>
            <a:r>
              <a:rPr lang="en-GB" sz="2400" dirty="0" smtClean="0"/>
              <a:t>oordinate </a:t>
            </a:r>
            <a:r>
              <a:rPr lang="en-GB" sz="2400" dirty="0"/>
              <a:t>the huge array of </a:t>
            </a:r>
            <a:r>
              <a:rPr lang="en-GB" sz="2400" dirty="0" smtClean="0"/>
              <a:t>activities presented </a:t>
            </a:r>
            <a:r>
              <a:rPr lang="en-GB" sz="2400" dirty="0"/>
              <a:t>through the meeting, with national </a:t>
            </a:r>
            <a:r>
              <a:rPr lang="en-GB" sz="2400" dirty="0" smtClean="0"/>
              <a:t>plans</a:t>
            </a:r>
            <a:endParaRPr lang="en-GB" sz="2400" dirty="0"/>
          </a:p>
          <a:p>
            <a:pPr marL="914400" lvl="1" indent="-457200">
              <a:buFont typeface="Wingdings" panose="05000000000000000000" pitchFamily="2" charset="2"/>
              <a:buChar char="§"/>
            </a:pPr>
            <a:r>
              <a:rPr lang="en-GB" sz="2400" dirty="0" smtClean="0"/>
              <a:t>Provide </a:t>
            </a:r>
            <a:r>
              <a:rPr lang="en-GB" sz="2400" dirty="0"/>
              <a:t>information to highlight in the dashboard </a:t>
            </a:r>
          </a:p>
          <a:p>
            <a:pPr lvl="1"/>
            <a:endParaRPr lang="en-GB" sz="2400" dirty="0"/>
          </a:p>
          <a:p>
            <a:pPr lvl="1" indent="-457200">
              <a:buFont typeface="Wingdings" panose="05000000000000000000" pitchFamily="2" charset="2"/>
              <a:buChar char="Ø"/>
            </a:pPr>
            <a:r>
              <a:rPr lang="en-GB" sz="2400" b="1" dirty="0"/>
              <a:t>Carry on building IHR core </a:t>
            </a:r>
            <a:r>
              <a:rPr lang="en-GB" sz="2400" b="1" dirty="0" smtClean="0"/>
              <a:t>capacities and </a:t>
            </a:r>
            <a:r>
              <a:rPr lang="en-GB" sz="2400" b="1" dirty="0"/>
              <a:t>strengthening health systems in all countries </a:t>
            </a:r>
          </a:p>
        </p:txBody>
      </p:sp>
    </p:spTree>
    <p:extLst>
      <p:ext uri="{BB962C8B-B14F-4D97-AF65-F5344CB8AC3E}">
        <p14:creationId xmlns:p14="http://schemas.microsoft.com/office/powerpoint/2010/main" val="3226615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</TotalTime>
  <Words>485</Words>
  <Application>Microsoft Office PowerPoint</Application>
  <PresentationFormat>Custom</PresentationFormat>
  <Paragraphs>77</Paragraphs>
  <Slides>10</Slides>
  <Notes>1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2" baseType="lpstr">
      <vt:lpstr>Office Theme</vt:lpstr>
      <vt:lpstr>Worksheet</vt:lpstr>
      <vt:lpstr>PowerPoint Presentation</vt:lpstr>
      <vt:lpstr>Summary of discussions</vt:lpstr>
      <vt:lpstr>PowerPoint Presentation</vt:lpstr>
      <vt:lpstr>WHO and Partners fully engaged with countries</vt:lpstr>
      <vt:lpstr>WHO commitment</vt:lpstr>
      <vt:lpstr>WHO Commitment </vt:lpstr>
      <vt:lpstr>Next steps</vt:lpstr>
      <vt:lpstr>Next steps</vt:lpstr>
      <vt:lpstr>Next steps</vt:lpstr>
      <vt:lpstr>Questions?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adrienne rashford</dc:creator>
  <cp:lastModifiedBy>Windows User</cp:lastModifiedBy>
  <cp:revision>36</cp:revision>
  <dcterms:created xsi:type="dcterms:W3CDTF">2015-01-15T18:33:17Z</dcterms:created>
  <dcterms:modified xsi:type="dcterms:W3CDTF">2015-01-23T20:48:03Z</dcterms:modified>
</cp:coreProperties>
</file>